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72" r:id="rId1"/>
  </p:sldMasterIdLst>
  <p:notesMasterIdLst>
    <p:notesMasterId r:id="rId23"/>
  </p:notesMasterIdLst>
  <p:sldIdLst>
    <p:sldId id="457" r:id="rId2"/>
    <p:sldId id="438" r:id="rId3"/>
    <p:sldId id="439" r:id="rId4"/>
    <p:sldId id="440" r:id="rId5"/>
    <p:sldId id="450" r:id="rId6"/>
    <p:sldId id="441" r:id="rId7"/>
    <p:sldId id="443" r:id="rId8"/>
    <p:sldId id="442" r:id="rId9"/>
    <p:sldId id="456" r:id="rId10"/>
    <p:sldId id="444" r:id="rId11"/>
    <p:sldId id="455" r:id="rId12"/>
    <p:sldId id="458" r:id="rId13"/>
    <p:sldId id="459" r:id="rId14"/>
    <p:sldId id="452" r:id="rId15"/>
    <p:sldId id="460" r:id="rId16"/>
    <p:sldId id="461" r:id="rId17"/>
    <p:sldId id="463" r:id="rId18"/>
    <p:sldId id="462" r:id="rId19"/>
    <p:sldId id="448" r:id="rId20"/>
    <p:sldId id="453" r:id="rId21"/>
    <p:sldId id="45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59">
          <p15:clr>
            <a:srgbClr val="A4A3A4"/>
          </p15:clr>
        </p15:guide>
        <p15:guide id="2" pos="2880">
          <p15:clr>
            <a:srgbClr val="A4A3A4"/>
          </p15:clr>
        </p15:guide>
        <p15:guide id="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BBD9"/>
    <a:srgbClr val="FEB626"/>
    <a:srgbClr val="D12171"/>
    <a:srgbClr val="7AC33D"/>
    <a:srgbClr val="000000"/>
    <a:srgbClr val="2C82D2"/>
    <a:srgbClr val="346DCA"/>
    <a:srgbClr val="2C7AAC"/>
    <a:srgbClr val="2C6998"/>
    <a:srgbClr val="2C69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47" autoAdjust="0"/>
    <p:restoredTop sz="84800" autoAdjust="0"/>
  </p:normalViewPr>
  <p:slideViewPr>
    <p:cSldViewPr snapToGrid="0" showGuides="1">
      <p:cViewPr>
        <p:scale>
          <a:sx n="91" d="100"/>
          <a:sy n="91" d="100"/>
        </p:scale>
        <p:origin x="-582" y="-72"/>
      </p:cViewPr>
      <p:guideLst>
        <p:guide orient="horz" pos="2159"/>
        <p:guide pos="2880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DEC5C3-B8CA-475C-83AA-D073BFDFCBD8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D71393-7349-4820-A22D-1623F6D039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338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71393-7349-4820-A22D-1623F6D0397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954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71393-7349-4820-A22D-1623F6D0397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865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71393-7349-4820-A22D-1623F6D0397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58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768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68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CE175-9017-467F-8600-BB04DF1EAE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651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01F54-FB4B-4E00-8FFE-79D8CA40B5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085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FCBA9-60F4-40C0-9905-1B964AE4CF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044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238BD-B968-424E-993D-86A9FC9A27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0605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Title, Media Clip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Media Placeholder 2"/>
          <p:cNvSpPr>
            <a:spLocks noGrp="1"/>
          </p:cNvSpPr>
          <p:nvPr>
            <p:ph type="media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C7ADA-14F8-4A0A-9DC4-45E19147A7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673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F7A65-BDE6-4889-9B0D-28FA4DD7FE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415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88CD8-A635-4237-870D-089A1058E2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522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7355B-83ED-47A9-94F4-107C6B4946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752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E1DE5-0C54-4D3F-A7FF-59D9C674A2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134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D8D40-D1DD-4D26-B10F-079F74C243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582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05CFC-81D0-4D48-AD92-10D12D885A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673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C08D3-08A1-4E29-A137-3573E34E94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351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B9E9E5-A4BA-438C-B749-F2E2E2B822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133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AD11A1-35A4-4B47-B0D7-34148E9EF9E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mtClean="0">
                <a:solidFill>
                  <a:srgbClr val="666699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mtClean="0">
                <a:solidFill>
                  <a:srgbClr val="666699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mtClean="0">
                <a:solidFill>
                  <a:srgbClr val="9999CC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mtClean="0">
                <a:solidFill>
                  <a:srgbClr val="666699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mtClean="0">
                <a:solidFill>
                  <a:srgbClr val="9999CC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mtClean="0">
                <a:solidFill>
                  <a:srgbClr val="9999CC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57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079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4847" y="2247253"/>
            <a:ext cx="56723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جستجوی منابع الکترونیک</a:t>
            </a:r>
          </a:p>
          <a:p>
            <a:pPr algn="ctr"/>
            <a:r>
              <a:rPr lang="fa-IR" sz="4400" b="1" spc="1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مدرس: طیبه زارعی</a:t>
            </a:r>
            <a:endParaRPr lang="en-US" sz="4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86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478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otahareh\Desktop\8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36908" y="0"/>
            <a:ext cx="998090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otahareh\Desktop\852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45396" y="0"/>
            <a:ext cx="1008939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972" y="0"/>
            <a:ext cx="9391972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821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otahareh\Desktop\852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0089396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3417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97885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755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00"/>
            <a:ext cx="9144000" cy="7239960"/>
          </a:xfrm>
          <a:prstGeom prst="rect">
            <a:avLst/>
          </a:prstGeom>
        </p:spPr>
      </p:pic>
      <p:sp>
        <p:nvSpPr>
          <p:cNvPr id="3" name="Subtitle 1"/>
          <p:cNvSpPr txBox="1">
            <a:spLocks/>
          </p:cNvSpPr>
          <p:nvPr/>
        </p:nvSpPr>
        <p:spPr>
          <a:xfrm>
            <a:off x="107504" y="44624"/>
            <a:ext cx="3600400" cy="72008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Clr>
                <a:srgbClr val="00007D"/>
              </a:buClr>
              <a:buFont typeface="Wingdings" pitchFamily="2" charset="2"/>
              <a:buNone/>
            </a:pPr>
            <a:r>
              <a:rPr lang="en-US" b="1" kern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www.research.ac.ir</a:t>
            </a:r>
            <a:endParaRPr lang="en-US" b="1" kern="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90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604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27403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794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58" y="1704814"/>
            <a:ext cx="8369084" cy="4784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3471" y="-2"/>
            <a:ext cx="8322590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fa-IR" dirty="0" smtClean="0"/>
              <a:t>سامانه منبع یاب مجموعه ای از منابع اطلاعاتی می باشد. از طریق این سامانه دسترسی به رتبه بندی</a:t>
            </a:r>
            <a:r>
              <a:rPr lang="en-US" dirty="0" smtClean="0"/>
              <a:t>ISI</a:t>
            </a:r>
            <a:r>
              <a:rPr lang="fa-IR" dirty="0" smtClean="0"/>
              <a:t>و</a:t>
            </a:r>
            <a:r>
              <a:rPr lang="en-US" dirty="0" smtClean="0"/>
              <a:t>Scopus</a:t>
            </a:r>
            <a:r>
              <a:rPr lang="fa-IR" dirty="0" smtClean="0"/>
              <a:t> و روش های مختلف جستجو برای ما امکان پذیر می باشد.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36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9865"/>
            <a:ext cx="8477573" cy="526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4468" y="232474"/>
            <a:ext cx="7935132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fa-IR" dirty="0" smtClean="0"/>
              <a:t>منابع اطلاعاتی دسته بندی شامل منابع – مجلات- کتب الکترونیکی (در قسمت پایین صفحه کتابهای جدید و با ویرایش جدید منبع </a:t>
            </a:r>
            <a:r>
              <a:rPr lang="en-US" smtClean="0"/>
              <a:t>Clinical Key</a:t>
            </a:r>
            <a:r>
              <a:rPr lang="fa-IR" smtClean="0"/>
              <a:t>به </a:t>
            </a:r>
            <a:r>
              <a:rPr lang="fa-IR" dirty="0" smtClean="0"/>
              <a:t>نمایش گذاشته شده است) –</a:t>
            </a:r>
            <a:r>
              <a:rPr lang="en-US" dirty="0" smtClean="0"/>
              <a:t>Evidence based</a:t>
            </a:r>
            <a:r>
              <a:rPr lang="fa-IR" dirty="0" smtClean="0"/>
              <a:t> – </a:t>
            </a:r>
            <a:r>
              <a:rPr lang="en-US" dirty="0" smtClean="0"/>
              <a:t>Multimedia</a:t>
            </a:r>
            <a:r>
              <a:rPr lang="fa-IR" dirty="0" smtClean="0"/>
              <a:t> –منابع داخلی و منابع با دسترسی آزاد گروه بندی شده است.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10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1701"/>
            <a:ext cx="9144000" cy="8059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826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980908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335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49912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210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699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7242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1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a-I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a-I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UpToDate Template_11 16 11</Template>
  <TotalTime>30333</TotalTime>
  <Words>93</Words>
  <Application>Microsoft Office PowerPoint</Application>
  <PresentationFormat>On-screen Show (4:3)</PresentationFormat>
  <Paragraphs>9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Pixel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0</dc:title>
  <dc:creator>Gilbert, Laura</dc:creator>
  <cp:lastModifiedBy>A satisfied Microsoft Office User</cp:lastModifiedBy>
  <cp:revision>1341</cp:revision>
  <dcterms:created xsi:type="dcterms:W3CDTF">2011-12-20T15:53:12Z</dcterms:created>
  <dcterms:modified xsi:type="dcterms:W3CDTF">2023-01-16T10:00:36Z</dcterms:modified>
</cp:coreProperties>
</file>